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3"/>
  </p:notesMasterIdLst>
  <p:handoutMasterIdLst>
    <p:handoutMasterId r:id="rId4"/>
  </p:handoutMasterIdLst>
  <p:sldIdLst>
    <p:sldId id="374" r:id="rId2"/>
  </p:sldIdLst>
  <p:sldSz cx="12192000" cy="6858000"/>
  <p:notesSz cx="6797675" cy="9928225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234" clrIdx="0"/>
  <p:cmAuthor id="8" name="Fan Wang" initials="FW" lastIdx="10" clrIdx="7">
    <p:extLst>
      <p:ext uri="{19B8F6BF-5375-455C-9EA6-DF929625EA0E}">
        <p15:presenceInfo xmlns:p15="http://schemas.microsoft.com/office/powerpoint/2012/main" userId="S-1-5-21-1839211835-619659539-556599288-213303" providerId="AD"/>
      </p:ext>
    </p:extLst>
  </p:cmAuthor>
  <p:cmAuthor id="2" name="Ebru Karakoc Madsen" initials="EBKA" lastIdx="24" clrIdx="1"/>
  <p:cmAuthor id="9" name="Jenny Muiry" initials="JM" lastIdx="1" clrIdx="8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23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155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F0D2D0"/>
    <a:srgbClr val="C44941"/>
    <a:srgbClr val="000000"/>
    <a:srgbClr val="D37771"/>
    <a:srgbClr val="E1A4A0"/>
    <a:srgbClr val="E9BAB7"/>
    <a:srgbClr val="F7E8E7"/>
    <a:srgbClr val="DA8D88"/>
    <a:srgbClr val="F0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9189" autoAdjust="0"/>
  </p:normalViewPr>
  <p:slideViewPr>
    <p:cSldViewPr snapToGrid="0" snapToObjects="1">
      <p:cViewPr varScale="1">
        <p:scale>
          <a:sx n="138" d="100"/>
          <a:sy n="138" d="100"/>
        </p:scale>
        <p:origin x="114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012"/>
    </p:cViewPr>
  </p:sorterViewPr>
  <p:notesViewPr>
    <p:cSldViewPr snapToGrid="0" snapToObjects="1">
      <p:cViewPr>
        <p:scale>
          <a:sx n="150" d="100"/>
          <a:sy n="150" d="100"/>
        </p:scale>
        <p:origin x="2418" y="-18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16081308563452E-2"/>
          <c:y val="3.5677447239538772E-3"/>
          <c:w val="0.88452446316195943"/>
          <c:h val="0.9718173357127136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Pt>
            <c:idx val="0"/>
            <c:bubble3D val="0"/>
            <c:explosion val="2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F801-754D-81B4-AB126A552FA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801-754D-81B4-AB126A552FA6}"/>
              </c:ext>
            </c:extLst>
          </c:dPt>
          <c:dLbls>
            <c:dLbl>
              <c:idx val="0"/>
              <c:layout>
                <c:manualLayout>
                  <c:x val="-0.20764364452542852"/>
                  <c:y val="0.104913040365498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1-754D-81B4-AB126A552FA6}"/>
                </c:ext>
              </c:extLst>
            </c:dLbl>
            <c:dLbl>
              <c:idx val="1"/>
              <c:layout>
                <c:manualLayout>
                  <c:x val="0.15781228316811372"/>
                  <c:y val="-0.11869214512805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01-754D-81B4-AB126A552F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0.36299999999999999</c:v>
                </c:pt>
                <c:pt idx="1">
                  <c:v>0.63700000000000001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01-754D-81B4-AB126A552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010441"/>
          </a:xfrm>
        </p:spPr>
        <p:txBody>
          <a:bodyPr/>
          <a:lstStyle/>
          <a:p>
            <a:r>
              <a:rPr lang="en-GB" noProof="0" dirty="0"/>
              <a:t>Key message: </a:t>
            </a:r>
            <a:r>
              <a:rPr lang="en-GB" dirty="0"/>
              <a:t>Gastrointestinal adverse events</a:t>
            </a:r>
            <a:r>
              <a:rPr lang="en-GB" noProof="0" dirty="0"/>
              <a:t>, such as constipation, can occur with antipsychotics.</a:t>
            </a:r>
          </a:p>
          <a:p>
            <a:endParaRPr lang="en-GB" noProof="0" dirty="0"/>
          </a:p>
          <a:p>
            <a:r>
              <a:rPr lang="en-GB" noProof="0" dirty="0"/>
              <a:t>Background</a:t>
            </a:r>
            <a:endParaRPr lang="en-GB" baseline="300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This was a retrospective study in patients with schizophrenia consecutively admitted, between 2007–2009, and treated with antipsychotic </a:t>
            </a:r>
            <a:r>
              <a:rPr lang="en-GB" dirty="0"/>
              <a:t>medication.</a:t>
            </a:r>
            <a:r>
              <a:rPr lang="en-GB" baseline="30000" dirty="0"/>
              <a:t>1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Various electronic patient data were linked to evaluate the prevalence and severity of constipation in patients with schizophrenia under routine treatment conditions.</a:t>
            </a:r>
            <a:r>
              <a:rPr lang="en-GB" baseline="30000" dirty="0"/>
              <a:t>1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Constipation was defined as having at least one new prescription of a laxative.</a:t>
            </a:r>
            <a:r>
              <a:rPr lang="en-GB" baseline="30000" dirty="0"/>
              <a:t>1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Over the 22-month observation period, there were 371 admissions of 273 individual patients with schizophrenia.</a:t>
            </a:r>
            <a:r>
              <a:rPr lang="en-GB" baseline="30000" dirty="0"/>
              <a:t>1</a:t>
            </a:r>
            <a:r>
              <a:rPr lang="en-GB" dirty="0"/>
              <a:t> The mean age of the sample was 40.1 years (range 17–82) and 65.6% were male.</a:t>
            </a:r>
            <a:r>
              <a:rPr lang="en-GB" baseline="30000" dirty="0"/>
              <a:t>1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Over a period of 22 months, 36.3% of patients (n=99) received a pharmacological treatment for constipation at least once.</a:t>
            </a:r>
            <a:r>
              <a:rPr lang="en-GB" baseline="30000" dirty="0"/>
              <a:t>1</a:t>
            </a:r>
            <a:r>
              <a:rPr lang="en-GB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 average, medication for constipation was prescribed for 273 days.</a:t>
            </a:r>
            <a:r>
              <a:rPr lang="en-GB" baseline="30000" dirty="0"/>
              <a:t>1</a:t>
            </a:r>
            <a:r>
              <a:rPr lang="en-GB" dirty="0"/>
              <a:t> Severe cases that were unresponsive to initial treatment, underwent plain X-ray of the abdomen.</a:t>
            </a:r>
            <a:r>
              <a:rPr lang="en-GB" baseline="30000" dirty="0"/>
              <a:t>1</a:t>
            </a:r>
            <a:r>
              <a:rPr lang="en-GB" dirty="0"/>
              <a:t> In 68.4% of patients, faecal impaction was found.</a:t>
            </a:r>
            <a:r>
              <a:rPr lang="en-GB" baseline="30000" dirty="0"/>
              <a:t>1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 high prevalence of constipation, often severe and needing medical intervention, was confirmed during the study period.</a:t>
            </a:r>
            <a:r>
              <a:rPr lang="en-GB" baseline="30000" dirty="0"/>
              <a:t>1</a:t>
            </a:r>
            <a:endParaRPr lang="en-GB" dirty="0"/>
          </a:p>
          <a:p>
            <a:endParaRPr lang="en-GB" noProof="0" dirty="0"/>
          </a:p>
          <a:p>
            <a:r>
              <a:rPr lang="en-GB" noProof="0" dirty="0"/>
              <a:t>Reference:</a:t>
            </a:r>
          </a:p>
          <a:p>
            <a:r>
              <a:rPr lang="en-GB" dirty="0"/>
              <a:t>1. De </a:t>
            </a:r>
            <a:r>
              <a:rPr lang="en-GB" dirty="0" err="1"/>
              <a:t>Hert</a:t>
            </a:r>
            <a:r>
              <a:rPr lang="en-GB" dirty="0"/>
              <a:t> M, </a:t>
            </a:r>
            <a:r>
              <a:rPr lang="en-GB" dirty="0" err="1"/>
              <a:t>Dockx</a:t>
            </a:r>
            <a:r>
              <a:rPr lang="en-GB" dirty="0"/>
              <a:t> L, </a:t>
            </a:r>
            <a:r>
              <a:rPr lang="en-GB" dirty="0" err="1"/>
              <a:t>Bernagie</a:t>
            </a:r>
            <a:r>
              <a:rPr lang="en-GB" dirty="0"/>
              <a:t> C, et al. Prevalence and severity of antipsychotic related constipation in patients with schizophrenia: a retrospective descriptive study. BMC Gastroenterol 2011; 11: 17. </a:t>
            </a:r>
          </a:p>
          <a:p>
            <a:endParaRPr lang="en-GB" noProof="0" dirty="0"/>
          </a:p>
          <a:p>
            <a:r>
              <a:rPr lang="en-GB" dirty="0"/>
              <a:t>Other reference used on slide:</a:t>
            </a:r>
          </a:p>
          <a:p>
            <a:r>
              <a:rPr lang="en-GB" dirty="0"/>
              <a:t>MHRA Antipsychotics learning module 2015. Available at http://www.mhra.gov.uk/antipsychotics-learning-module/con155606?useSecondary=&amp;showpage=8. Accessed April 2019.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CEA44-FA46-4E14-B548-C8DCAF20393D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7A853B4A-B5D6-44A0-ACDC-70DF986A8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83084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854265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9980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950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776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9507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7002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0563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5237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6068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4023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7023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545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080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745743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151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0725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2969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63744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6911183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43023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1943529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559863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3652919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972072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168497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3730433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448558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76773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6511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6293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46694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255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0723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7520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8689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9946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7984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  <p:sldLayoutId id="2147483740" r:id="rId28"/>
    <p:sldLayoutId id="2147483741" r:id="rId29"/>
    <p:sldLayoutId id="2147483742" r:id="rId30"/>
    <p:sldLayoutId id="2147483743" r:id="rId31"/>
    <p:sldLayoutId id="2147483744" r:id="rId32"/>
    <p:sldLayoutId id="2147483745" r:id="rId33"/>
    <p:sldLayoutId id="2147483746" r:id="rId34"/>
    <p:sldLayoutId id="2147483747" r:id="rId35"/>
    <p:sldLayoutId id="214748374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Schizophrenia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Gastrointestinal adverse events can occur with antipsychotics 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idx="20"/>
          </p:nvPr>
        </p:nvSpPr>
        <p:spPr/>
        <p:txBody>
          <a:bodyPr>
            <a:normAutofit/>
          </a:bodyPr>
          <a:lstStyle/>
          <a:p>
            <a:pPr>
              <a:buClr>
                <a:schemeClr val="accent3"/>
              </a:buClr>
            </a:pPr>
            <a:r>
              <a:rPr lang="en-US" sz="1800" dirty="0"/>
              <a:t>Gastrointestinal adverse events that can occur with antipsychotics include:</a:t>
            </a:r>
            <a:r>
              <a:rPr lang="en-US" sz="1800" baseline="30000" dirty="0"/>
              <a:t>1</a:t>
            </a:r>
            <a:endParaRPr lang="en-US" sz="1800" dirty="0"/>
          </a:p>
          <a:p>
            <a:pPr>
              <a:buClr>
                <a:schemeClr val="accent3"/>
              </a:buClr>
            </a:pPr>
            <a:r>
              <a:rPr lang="en-US" sz="1800" dirty="0"/>
              <a:t>Dyspepsia </a:t>
            </a:r>
          </a:p>
          <a:p>
            <a:pPr>
              <a:buClr>
                <a:schemeClr val="accent3"/>
              </a:buClr>
            </a:pPr>
            <a:r>
              <a:rPr lang="en-US" sz="1800" dirty="0"/>
              <a:t>Vomiting </a:t>
            </a:r>
          </a:p>
          <a:p>
            <a:pPr>
              <a:buClr>
                <a:schemeClr val="accent3"/>
              </a:buClr>
            </a:pPr>
            <a:r>
              <a:rPr lang="en-US" sz="1800" dirty="0"/>
              <a:t>Nausea</a:t>
            </a:r>
          </a:p>
          <a:p>
            <a:pPr>
              <a:buClr>
                <a:schemeClr val="accent3"/>
              </a:buClr>
            </a:pPr>
            <a:r>
              <a:rPr lang="en-US" sz="1800" dirty="0" err="1"/>
              <a:t>Oesophageal</a:t>
            </a:r>
            <a:r>
              <a:rPr lang="en-US" sz="1800" dirty="0"/>
              <a:t> dysmotility </a:t>
            </a:r>
          </a:p>
          <a:p>
            <a:pPr>
              <a:buClr>
                <a:schemeClr val="accent3"/>
              </a:buClr>
            </a:pPr>
            <a:r>
              <a:rPr lang="en-US" sz="1800" dirty="0"/>
              <a:t>Hypersalivation</a:t>
            </a:r>
          </a:p>
          <a:p>
            <a:pPr>
              <a:buClr>
                <a:schemeClr val="accent3"/>
              </a:buClr>
            </a:pPr>
            <a:r>
              <a:rPr lang="en-US" sz="1800" dirty="0"/>
              <a:t>Dry mouth</a:t>
            </a:r>
          </a:p>
          <a:p>
            <a:pPr>
              <a:buClr>
                <a:schemeClr val="accent3"/>
              </a:buClr>
            </a:pPr>
            <a:r>
              <a:rPr lang="en-US" sz="1800" dirty="0"/>
              <a:t>Constipation</a:t>
            </a:r>
          </a:p>
          <a:p>
            <a:pPr>
              <a:buClr>
                <a:schemeClr val="accent3"/>
              </a:buClr>
            </a:pPr>
            <a:endParaRPr lang="en-US" sz="1800" dirty="0"/>
          </a:p>
          <a:p>
            <a:pPr>
              <a:buClr>
                <a:schemeClr val="accent3"/>
              </a:buClr>
            </a:pPr>
            <a:endParaRPr lang="en-GB" sz="18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B05B60-A13E-4688-99E7-9558A349C77C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>
              <a:buClr>
                <a:schemeClr val="accent3"/>
              </a:buClr>
            </a:pPr>
            <a:r>
              <a:rPr lang="en-US" sz="1800" dirty="0">
                <a:solidFill>
                  <a:srgbClr val="000000"/>
                </a:solidFill>
              </a:rPr>
              <a:t>In a retrospective study of 273 patients with schizophrenia, over a period of 22 months:</a:t>
            </a:r>
            <a:r>
              <a:rPr lang="en-US" sz="1800" baseline="30000" dirty="0">
                <a:solidFill>
                  <a:srgbClr val="000000"/>
                </a:solidFill>
              </a:rPr>
              <a:t>2</a:t>
            </a:r>
            <a:endParaRPr lang="en-US" sz="1800" dirty="0">
              <a:solidFill>
                <a:srgbClr val="000000"/>
              </a:solidFill>
            </a:endParaRPr>
          </a:p>
          <a:p>
            <a:pPr>
              <a:buClr>
                <a:schemeClr val="accent3"/>
              </a:buClr>
            </a:pPr>
            <a:endParaRPr lang="en-GB" sz="1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5D2E1-9063-4BD6-841A-F8DD0CFC37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MHRA Antipsychotics learning module 2015. Available at: http://www.mhra.gov.uk/antipsychotics-learning-module/con155606?useSecondary=&amp;showpage=8, Accessed April 2019; 2. De </a:t>
            </a:r>
            <a:r>
              <a:rPr lang="en-US" dirty="0" err="1"/>
              <a:t>Hert</a:t>
            </a:r>
            <a:r>
              <a:rPr lang="en-US" dirty="0"/>
              <a:t> et al. BMC Gastroenterol 2011;11:17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359BB2-8769-473D-8867-FF3C9C38E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7084273" y="2418610"/>
            <a:ext cx="3314781" cy="3495411"/>
            <a:chOff x="5887393" y="4643071"/>
            <a:chExt cx="2384389" cy="3495411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7444345" y="5092836"/>
              <a:ext cx="12980" cy="1064112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5887393" y="4643071"/>
              <a:ext cx="2384388" cy="54386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>
              <a:spAutoFit/>
            </a:bodyPr>
            <a:lstStyle/>
            <a:p>
              <a:pPr algn="ctr" defTabSz="914150"/>
              <a:r>
                <a:rPr lang="en-US" sz="1467" dirty="0">
                  <a:solidFill>
                    <a:srgbClr val="FFFFFF"/>
                  </a:solidFill>
                  <a:ea typeface="Arial" charset="0"/>
                </a:rPr>
                <a:t>36.3% had at least 1 pharmacological intervention for constipation</a:t>
              </a:r>
            </a:p>
          </p:txBody>
        </p:sp>
        <p:graphicFrame>
          <p:nvGraphicFramePr>
            <p:cNvPr id="28" name="Chart 27"/>
            <p:cNvGraphicFramePr/>
            <p:nvPr>
              <p:extLst>
                <p:ext uri="{D42A27DB-BD31-4B8C-83A1-F6EECF244321}">
                  <p14:modId xmlns:p14="http://schemas.microsoft.com/office/powerpoint/2010/main" val="765854996"/>
                </p:ext>
              </p:extLst>
            </p:nvPr>
          </p:nvGraphicFramePr>
          <p:xfrm>
            <a:off x="5887394" y="5121450"/>
            <a:ext cx="2384388" cy="30170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custDataLst/>
    <p:extLst>
      <p:ext uri="{BB962C8B-B14F-4D97-AF65-F5344CB8AC3E}">
        <p14:creationId xmlns:p14="http://schemas.microsoft.com/office/powerpoint/2010/main" val="122616091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NeqelhGv"/>
  <p:tag name="ARTICULATE_SLIDE_COUNT" val="5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310</TotalTime>
  <Words>389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Gastrointestinal adverse events can occur with antipsychotics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1461</cp:revision>
  <cp:lastPrinted>2019-09-20T09:01:11Z</cp:lastPrinted>
  <dcterms:created xsi:type="dcterms:W3CDTF">2017-01-23T14:24:15Z</dcterms:created>
  <dcterms:modified xsi:type="dcterms:W3CDTF">2022-02-23T12:48:17Z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